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4"/>
  </p:sldMasterIdLst>
  <p:notesMasterIdLst>
    <p:notesMasterId r:id="rId16"/>
  </p:notesMasterIdLst>
  <p:sldIdLst>
    <p:sldId id="256" r:id="rId5"/>
    <p:sldId id="263" r:id="rId6"/>
    <p:sldId id="260" r:id="rId7"/>
    <p:sldId id="261" r:id="rId8"/>
    <p:sldId id="265" r:id="rId9"/>
    <p:sldId id="267" r:id="rId10"/>
    <p:sldId id="266" r:id="rId11"/>
    <p:sldId id="274" r:id="rId12"/>
    <p:sldId id="272" r:id="rId13"/>
    <p:sldId id="273" r:id="rId14"/>
    <p:sldId id="271"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96F6875-1416-8153-CB60-B42B1A4F9B5E}" name="Michelle Seger" initials="MS" userId="S::mseger@vennstrategies.com::fac792e7-8609-456b-bab5-c6a94c9b3de5"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25E7637-0182-48B5-A964-EB7C2402A8F4}" v="89" dt="2023-12-05T22:02:09.492"/>
    <p1510:client id="{A57E15BA-A601-1A42-86E0-1B09ED3BEDDF}" v="1" dt="2023-12-06T16:28:29.19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40"/>
  </p:normalViewPr>
  <p:slideViewPr>
    <p:cSldViewPr snapToGrid="0">
      <p:cViewPr varScale="1">
        <p:scale>
          <a:sx n="102" d="100"/>
          <a:sy n="102" d="100"/>
        </p:scale>
        <p:origin x="952"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A437D3B-0DF9-4EC9-9DD1-BD20B66E542C}" type="datetimeFigureOut">
              <a:rPr lang="en-US" smtClean="0"/>
              <a:t>12/6/23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E1B6CA8-90BB-4F58-BE0C-CF6EA6187939}" type="slidenum">
              <a:rPr lang="en-US" smtClean="0"/>
              <a:t>‹#›</a:t>
            </a:fld>
            <a:endParaRPr lang="en-US"/>
          </a:p>
        </p:txBody>
      </p:sp>
    </p:spTree>
    <p:extLst>
      <p:ext uri="{BB962C8B-B14F-4D97-AF65-F5344CB8AC3E}">
        <p14:creationId xmlns:p14="http://schemas.microsoft.com/office/powerpoint/2010/main" val="33988391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E1B6CA8-90BB-4F58-BE0C-CF6EA6187939}" type="slidenum">
              <a:rPr lang="en-US" smtClean="0"/>
              <a:t>5</a:t>
            </a:fld>
            <a:endParaRPr lang="en-US"/>
          </a:p>
        </p:txBody>
      </p:sp>
    </p:spTree>
    <p:extLst>
      <p:ext uri="{BB962C8B-B14F-4D97-AF65-F5344CB8AC3E}">
        <p14:creationId xmlns:p14="http://schemas.microsoft.com/office/powerpoint/2010/main" val="16588231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EE977F6-6993-43BA-9855-E7C565C97C33}" type="datetimeFigureOut">
              <a:rPr lang="en-US" smtClean="0"/>
              <a:t>12/6/23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AFAFD5-259C-4537-A1F2-03B4801E9C25}" type="slidenum">
              <a:rPr lang="en-US" smtClean="0"/>
              <a:t>‹#›</a:t>
            </a:fld>
            <a:endParaRPr lang="en-US"/>
          </a:p>
        </p:txBody>
      </p:sp>
    </p:spTree>
    <p:extLst>
      <p:ext uri="{BB962C8B-B14F-4D97-AF65-F5344CB8AC3E}">
        <p14:creationId xmlns:p14="http://schemas.microsoft.com/office/powerpoint/2010/main" val="34781108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EE977F6-6993-43BA-9855-E7C565C97C33}" type="datetimeFigureOut">
              <a:rPr lang="en-US" smtClean="0"/>
              <a:t>12/6/23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AFAFD5-259C-4537-A1F2-03B4801E9C25}" type="slidenum">
              <a:rPr lang="en-US" smtClean="0"/>
              <a:t>‹#›</a:t>
            </a:fld>
            <a:endParaRPr lang="en-US"/>
          </a:p>
        </p:txBody>
      </p:sp>
    </p:spTree>
    <p:extLst>
      <p:ext uri="{BB962C8B-B14F-4D97-AF65-F5344CB8AC3E}">
        <p14:creationId xmlns:p14="http://schemas.microsoft.com/office/powerpoint/2010/main" val="38798439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EE977F6-6993-43BA-9855-E7C565C97C33}" type="datetimeFigureOut">
              <a:rPr lang="en-US" smtClean="0"/>
              <a:t>12/6/23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AFAFD5-259C-4537-A1F2-03B4801E9C25}"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7308403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EE977F6-6993-43BA-9855-E7C565C97C33}" type="datetimeFigureOut">
              <a:rPr lang="en-US" smtClean="0"/>
              <a:t>12/6/23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AFAFD5-259C-4537-A1F2-03B4801E9C25}" type="slidenum">
              <a:rPr lang="en-US" smtClean="0"/>
              <a:t>‹#›</a:t>
            </a:fld>
            <a:endParaRPr lang="en-US"/>
          </a:p>
        </p:txBody>
      </p:sp>
    </p:spTree>
    <p:extLst>
      <p:ext uri="{BB962C8B-B14F-4D97-AF65-F5344CB8AC3E}">
        <p14:creationId xmlns:p14="http://schemas.microsoft.com/office/powerpoint/2010/main" val="729929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EE977F6-6993-43BA-9855-E7C565C97C33}" type="datetimeFigureOut">
              <a:rPr lang="en-US" smtClean="0"/>
              <a:t>12/6/23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AFAFD5-259C-4537-A1F2-03B4801E9C25}"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5910669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EE977F6-6993-43BA-9855-E7C565C97C33}" type="datetimeFigureOut">
              <a:rPr lang="en-US" smtClean="0"/>
              <a:t>12/6/23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AFAFD5-259C-4537-A1F2-03B4801E9C25}" type="slidenum">
              <a:rPr lang="en-US" smtClean="0"/>
              <a:t>‹#›</a:t>
            </a:fld>
            <a:endParaRPr lang="en-US"/>
          </a:p>
        </p:txBody>
      </p:sp>
    </p:spTree>
    <p:extLst>
      <p:ext uri="{BB962C8B-B14F-4D97-AF65-F5344CB8AC3E}">
        <p14:creationId xmlns:p14="http://schemas.microsoft.com/office/powerpoint/2010/main" val="3785706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EE977F6-6993-43BA-9855-E7C565C97C33}" type="datetimeFigureOut">
              <a:rPr lang="en-US" smtClean="0"/>
              <a:t>12/6/23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AFAFD5-259C-4537-A1F2-03B4801E9C25}" type="slidenum">
              <a:rPr lang="en-US" smtClean="0"/>
              <a:t>‹#›</a:t>
            </a:fld>
            <a:endParaRPr lang="en-US"/>
          </a:p>
        </p:txBody>
      </p:sp>
    </p:spTree>
    <p:extLst>
      <p:ext uri="{BB962C8B-B14F-4D97-AF65-F5344CB8AC3E}">
        <p14:creationId xmlns:p14="http://schemas.microsoft.com/office/powerpoint/2010/main" val="12508129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EE977F6-6993-43BA-9855-E7C565C97C33}" type="datetimeFigureOut">
              <a:rPr lang="en-US" smtClean="0"/>
              <a:t>12/6/23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AFAFD5-259C-4537-A1F2-03B4801E9C25}" type="slidenum">
              <a:rPr lang="en-US" smtClean="0"/>
              <a:t>‹#›</a:t>
            </a:fld>
            <a:endParaRPr lang="en-US"/>
          </a:p>
        </p:txBody>
      </p:sp>
    </p:spTree>
    <p:extLst>
      <p:ext uri="{BB962C8B-B14F-4D97-AF65-F5344CB8AC3E}">
        <p14:creationId xmlns:p14="http://schemas.microsoft.com/office/powerpoint/2010/main" val="21939962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EE977F6-6993-43BA-9855-E7C565C97C33}" type="datetimeFigureOut">
              <a:rPr lang="en-US" smtClean="0"/>
              <a:t>12/6/23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AFAFD5-259C-4537-A1F2-03B4801E9C25}" type="slidenum">
              <a:rPr lang="en-US" smtClean="0"/>
              <a:t>‹#›</a:t>
            </a:fld>
            <a:endParaRPr lang="en-US"/>
          </a:p>
        </p:txBody>
      </p:sp>
    </p:spTree>
    <p:extLst>
      <p:ext uri="{BB962C8B-B14F-4D97-AF65-F5344CB8AC3E}">
        <p14:creationId xmlns:p14="http://schemas.microsoft.com/office/powerpoint/2010/main" val="40546726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EE977F6-6993-43BA-9855-E7C565C97C33}" type="datetimeFigureOut">
              <a:rPr lang="en-US" smtClean="0"/>
              <a:t>12/6/23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AFAFD5-259C-4537-A1F2-03B4801E9C25}" type="slidenum">
              <a:rPr lang="en-US" smtClean="0"/>
              <a:t>‹#›</a:t>
            </a:fld>
            <a:endParaRPr lang="en-US"/>
          </a:p>
        </p:txBody>
      </p:sp>
    </p:spTree>
    <p:extLst>
      <p:ext uri="{BB962C8B-B14F-4D97-AF65-F5344CB8AC3E}">
        <p14:creationId xmlns:p14="http://schemas.microsoft.com/office/powerpoint/2010/main" val="9615028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EE977F6-6993-43BA-9855-E7C565C97C33}" type="datetimeFigureOut">
              <a:rPr lang="en-US" smtClean="0"/>
              <a:t>12/6/23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AFAFD5-259C-4537-A1F2-03B4801E9C25}" type="slidenum">
              <a:rPr lang="en-US" smtClean="0"/>
              <a:t>‹#›</a:t>
            </a:fld>
            <a:endParaRPr lang="en-US"/>
          </a:p>
        </p:txBody>
      </p:sp>
    </p:spTree>
    <p:extLst>
      <p:ext uri="{BB962C8B-B14F-4D97-AF65-F5344CB8AC3E}">
        <p14:creationId xmlns:p14="http://schemas.microsoft.com/office/powerpoint/2010/main" val="5253114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EE977F6-6993-43BA-9855-E7C565C97C33}" type="datetimeFigureOut">
              <a:rPr lang="en-US" smtClean="0"/>
              <a:t>12/6/23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1AFAFD5-259C-4537-A1F2-03B4801E9C25}" type="slidenum">
              <a:rPr lang="en-US" smtClean="0"/>
              <a:t>‹#›</a:t>
            </a:fld>
            <a:endParaRPr lang="en-US"/>
          </a:p>
        </p:txBody>
      </p:sp>
    </p:spTree>
    <p:extLst>
      <p:ext uri="{BB962C8B-B14F-4D97-AF65-F5344CB8AC3E}">
        <p14:creationId xmlns:p14="http://schemas.microsoft.com/office/powerpoint/2010/main" val="39900641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p>
        </p:txBody>
      </p:sp>
      <p:sp>
        <p:nvSpPr>
          <p:cNvPr id="3" name="Date Placeholder 2"/>
          <p:cNvSpPr>
            <a:spLocks noGrp="1"/>
          </p:cNvSpPr>
          <p:nvPr>
            <p:ph type="dt" sz="half" idx="10"/>
          </p:nvPr>
        </p:nvSpPr>
        <p:spPr/>
        <p:txBody>
          <a:bodyPr/>
          <a:lstStyle/>
          <a:p>
            <a:fld id="{9EE977F6-6993-43BA-9855-E7C565C97C33}" type="datetimeFigureOut">
              <a:rPr lang="en-US" smtClean="0"/>
              <a:t>12/6/23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1AFAFD5-259C-4537-A1F2-03B4801E9C25}" type="slidenum">
              <a:rPr lang="en-US" smtClean="0"/>
              <a:t>‹#›</a:t>
            </a:fld>
            <a:endParaRPr lang="en-US"/>
          </a:p>
        </p:txBody>
      </p:sp>
    </p:spTree>
    <p:extLst>
      <p:ext uri="{BB962C8B-B14F-4D97-AF65-F5344CB8AC3E}">
        <p14:creationId xmlns:p14="http://schemas.microsoft.com/office/powerpoint/2010/main" val="20591640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E977F6-6993-43BA-9855-E7C565C97C33}" type="datetimeFigureOut">
              <a:rPr lang="en-US" smtClean="0"/>
              <a:t>12/6/23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1AFAFD5-259C-4537-A1F2-03B4801E9C25}" type="slidenum">
              <a:rPr lang="en-US" smtClean="0"/>
              <a:t>‹#›</a:t>
            </a:fld>
            <a:endParaRPr lang="en-US"/>
          </a:p>
        </p:txBody>
      </p:sp>
    </p:spTree>
    <p:extLst>
      <p:ext uri="{BB962C8B-B14F-4D97-AF65-F5344CB8AC3E}">
        <p14:creationId xmlns:p14="http://schemas.microsoft.com/office/powerpoint/2010/main" val="3414466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EE977F6-6993-43BA-9855-E7C565C97C33}" type="datetimeFigureOut">
              <a:rPr lang="en-US" smtClean="0"/>
              <a:t>12/6/23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AFAFD5-259C-4537-A1F2-03B4801E9C25}" type="slidenum">
              <a:rPr lang="en-US" smtClean="0"/>
              <a:t>‹#›</a:t>
            </a:fld>
            <a:endParaRPr lang="en-US"/>
          </a:p>
        </p:txBody>
      </p:sp>
    </p:spTree>
    <p:extLst>
      <p:ext uri="{BB962C8B-B14F-4D97-AF65-F5344CB8AC3E}">
        <p14:creationId xmlns:p14="http://schemas.microsoft.com/office/powerpoint/2010/main" val="12626591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AFAFD5-259C-4537-A1F2-03B4801E9C25}" type="slidenum">
              <a:rPr lang="en-US" smtClean="0"/>
              <a:t>‹#›</a:t>
            </a:fld>
            <a:endParaRPr lang="en-US"/>
          </a:p>
        </p:txBody>
      </p:sp>
      <p:sp>
        <p:nvSpPr>
          <p:cNvPr id="5" name="Date Placeholder 4"/>
          <p:cNvSpPr>
            <a:spLocks noGrp="1"/>
          </p:cNvSpPr>
          <p:nvPr>
            <p:ph type="dt" sz="half" idx="10"/>
          </p:nvPr>
        </p:nvSpPr>
        <p:spPr/>
        <p:txBody>
          <a:bodyPr/>
          <a:lstStyle/>
          <a:p>
            <a:fld id="{9EE977F6-6993-43BA-9855-E7C565C97C33}" type="datetimeFigureOut">
              <a:rPr lang="en-US" smtClean="0"/>
              <a:t>12/6/23</a:t>
            </a:fld>
            <a:endParaRPr lang="en-US"/>
          </a:p>
        </p:txBody>
      </p:sp>
    </p:spTree>
    <p:extLst>
      <p:ext uri="{BB962C8B-B14F-4D97-AF65-F5344CB8AC3E}">
        <p14:creationId xmlns:p14="http://schemas.microsoft.com/office/powerpoint/2010/main" val="27805479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9EE977F6-6993-43BA-9855-E7C565C97C33}" type="datetimeFigureOut">
              <a:rPr lang="en-US" smtClean="0"/>
              <a:t>12/6/23</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31AFAFD5-259C-4537-A1F2-03B4801E9C25}" type="slidenum">
              <a:rPr lang="en-US" smtClean="0"/>
              <a:t>‹#›</a:t>
            </a:fld>
            <a:endParaRPr lang="en-US"/>
          </a:p>
        </p:txBody>
      </p:sp>
    </p:spTree>
    <p:extLst>
      <p:ext uri="{BB962C8B-B14F-4D97-AF65-F5344CB8AC3E}">
        <p14:creationId xmlns:p14="http://schemas.microsoft.com/office/powerpoint/2010/main" val="2221905738"/>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246374-CA92-2286-E39B-467933221008}"/>
              </a:ext>
            </a:extLst>
          </p:cNvPr>
          <p:cNvSpPr>
            <a:spLocks noGrp="1"/>
          </p:cNvSpPr>
          <p:nvPr>
            <p:ph type="ctrTitle"/>
          </p:nvPr>
        </p:nvSpPr>
        <p:spPr/>
        <p:txBody>
          <a:bodyPr/>
          <a:lstStyle/>
          <a:p>
            <a:r>
              <a:rPr lang="en-US" dirty="0"/>
              <a:t>Empowering Patients with Home Dialysis</a:t>
            </a:r>
          </a:p>
        </p:txBody>
      </p:sp>
      <p:sp>
        <p:nvSpPr>
          <p:cNvPr id="3" name="Subtitle 2">
            <a:extLst>
              <a:ext uri="{FF2B5EF4-FFF2-40B4-BE49-F238E27FC236}">
                <a16:creationId xmlns:a16="http://schemas.microsoft.com/office/drawing/2014/main" id="{CB5BD6C8-EC01-58CB-72E6-9E3F3D2E0989}"/>
              </a:ext>
            </a:extLst>
          </p:cNvPr>
          <p:cNvSpPr>
            <a:spLocks noGrp="1"/>
          </p:cNvSpPr>
          <p:nvPr>
            <p:ph type="subTitle" idx="1"/>
          </p:nvPr>
        </p:nvSpPr>
        <p:spPr/>
        <p:txBody>
          <a:bodyPr/>
          <a:lstStyle/>
          <a:p>
            <a:r>
              <a:rPr lang="en-US" dirty="0"/>
              <a:t>Alliance for Home Dialysis</a:t>
            </a:r>
          </a:p>
          <a:p>
            <a:r>
              <a:rPr lang="en-US" dirty="0"/>
              <a:t>December 6, 2023</a:t>
            </a:r>
          </a:p>
        </p:txBody>
      </p:sp>
      <p:pic>
        <p:nvPicPr>
          <p:cNvPr id="4" name="Picture 3" descr="Alliance for Home Dialysis">
            <a:extLst>
              <a:ext uri="{FF2B5EF4-FFF2-40B4-BE49-F238E27FC236}">
                <a16:creationId xmlns:a16="http://schemas.microsoft.com/office/drawing/2014/main" id="{BF63D935-B79C-98E7-5716-D6E8012C120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19165" y="4599282"/>
            <a:ext cx="2959433" cy="1976616"/>
          </a:xfrm>
          <a:prstGeom prst="rect">
            <a:avLst/>
          </a:prstGeom>
          <a:noFill/>
          <a:ln>
            <a:noFill/>
          </a:ln>
        </p:spPr>
      </p:pic>
    </p:spTree>
    <p:extLst>
      <p:ext uri="{BB962C8B-B14F-4D97-AF65-F5344CB8AC3E}">
        <p14:creationId xmlns:p14="http://schemas.microsoft.com/office/powerpoint/2010/main" val="14122947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BE1185-CAAF-EE2B-9C35-6617E0CFCE19}"/>
              </a:ext>
            </a:extLst>
          </p:cNvPr>
          <p:cNvSpPr>
            <a:spLocks noGrp="1"/>
          </p:cNvSpPr>
          <p:nvPr>
            <p:ph type="title"/>
          </p:nvPr>
        </p:nvSpPr>
        <p:spPr>
          <a:xfrm>
            <a:off x="5536734" y="609600"/>
            <a:ext cx="3737268" cy="1320800"/>
          </a:xfrm>
        </p:spPr>
        <p:txBody>
          <a:bodyPr>
            <a:normAutofit/>
          </a:bodyPr>
          <a:lstStyle/>
          <a:p>
            <a:r>
              <a:rPr lang="en-US" dirty="0"/>
              <a:t>Congress’s Role</a:t>
            </a:r>
          </a:p>
        </p:txBody>
      </p:sp>
      <p:sp>
        <p:nvSpPr>
          <p:cNvPr id="3" name="Content Placeholder 2">
            <a:extLst>
              <a:ext uri="{FF2B5EF4-FFF2-40B4-BE49-F238E27FC236}">
                <a16:creationId xmlns:a16="http://schemas.microsoft.com/office/drawing/2014/main" id="{283914F3-F0C3-1838-F28A-82E9EE7516B5}"/>
              </a:ext>
            </a:extLst>
          </p:cNvPr>
          <p:cNvSpPr>
            <a:spLocks noGrp="1"/>
          </p:cNvSpPr>
          <p:nvPr>
            <p:ph idx="1"/>
          </p:nvPr>
        </p:nvSpPr>
        <p:spPr>
          <a:xfrm>
            <a:off x="5209563" y="2160589"/>
            <a:ext cx="4064439" cy="3880773"/>
          </a:xfrm>
        </p:spPr>
        <p:txBody>
          <a:bodyPr>
            <a:normAutofit/>
          </a:bodyPr>
          <a:lstStyle/>
          <a:p>
            <a:r>
              <a:rPr lang="en-US" dirty="0"/>
              <a:t>Partner with patients, providers, stakeholders. </a:t>
            </a:r>
          </a:p>
          <a:p>
            <a:r>
              <a:rPr lang="en-US" dirty="0"/>
              <a:t>Facilitate ESRD policy that:</a:t>
            </a:r>
          </a:p>
          <a:p>
            <a:pPr lvl="1">
              <a:buFont typeface="Courier New" panose="02070309020205020404" pitchFamily="49" charset="0"/>
              <a:buChar char="o"/>
            </a:pPr>
            <a:r>
              <a:rPr lang="en-US" dirty="0"/>
              <a:t>Empowers patients.</a:t>
            </a:r>
          </a:p>
          <a:p>
            <a:pPr lvl="1">
              <a:buFont typeface="Courier New" panose="02070309020205020404" pitchFamily="49" charset="0"/>
              <a:buChar char="o"/>
            </a:pPr>
            <a:r>
              <a:rPr lang="en-US" dirty="0"/>
              <a:t>Increases both patent safety and accessibility.</a:t>
            </a:r>
          </a:p>
          <a:p>
            <a:pPr lvl="1">
              <a:buFont typeface="Courier New" panose="02070309020205020404" pitchFamily="49" charset="0"/>
              <a:buChar char="o"/>
            </a:pPr>
            <a:r>
              <a:rPr lang="en-US" dirty="0"/>
              <a:t>Tears down barriers between in-center and home dialysis.</a:t>
            </a:r>
          </a:p>
          <a:p>
            <a:pPr lvl="1"/>
            <a:endParaRPr lang="en-US" dirty="0"/>
          </a:p>
        </p:txBody>
      </p:sp>
      <p:pic>
        <p:nvPicPr>
          <p:cNvPr id="3074" name="Picture 2">
            <a:extLst>
              <a:ext uri="{FF2B5EF4-FFF2-40B4-BE49-F238E27FC236}">
                <a16:creationId xmlns:a16="http://schemas.microsoft.com/office/drawing/2014/main" id="{DB4303D0-282A-270E-B99B-BE0F6743316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0617" r="35133"/>
          <a:stretch/>
        </p:blipFill>
        <p:spPr bwMode="auto">
          <a:xfrm>
            <a:off x="20" y="-1"/>
            <a:ext cx="539494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a:extLst>
            <a:ext uri="{909E8E84-426E-40DD-AFC4-6F175D3DCCD1}">
              <a14:hiddenFill xmlns:a14="http://schemas.microsoft.com/office/drawing/2010/main">
                <a:solidFill>
                  <a:srgbClr val="FFFFFF"/>
                </a:solidFill>
              </a14:hiddenFill>
            </a:ext>
          </a:extLst>
        </p:spPr>
      </p:pic>
      <p:sp>
        <p:nvSpPr>
          <p:cNvPr id="3079" name="Isosceles Triangle 3078">
            <a:extLst>
              <a:ext uri="{FF2B5EF4-FFF2-40B4-BE49-F238E27FC236}">
                <a16:creationId xmlns:a16="http://schemas.microsoft.com/office/drawing/2014/main" id="{3BCB5F6A-9EB0-40B0-9D13-3023E9A20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34763471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B4DE830A-B531-4A3B-96F6-0ECE88B0855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3" name="Straight Connector 12">
              <a:extLst>
                <a:ext uri="{FF2B5EF4-FFF2-40B4-BE49-F238E27FC236}">
                  <a16:creationId xmlns:a16="http://schemas.microsoft.com/office/drawing/2014/main" id="{2813DF2C-461A-4A8F-9679-A172790D1F3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54CD3A85-C039-4249-86E4-1EB9318B549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5" name="Rectangle 23">
              <a:extLst>
                <a:ext uri="{FF2B5EF4-FFF2-40B4-BE49-F238E27FC236}">
                  <a16:creationId xmlns:a16="http://schemas.microsoft.com/office/drawing/2014/main" id="{887EA6D2-2883-42C2-993D-094CA6D65D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Rectangle 25">
              <a:extLst>
                <a:ext uri="{FF2B5EF4-FFF2-40B4-BE49-F238E27FC236}">
                  <a16:creationId xmlns:a16="http://schemas.microsoft.com/office/drawing/2014/main" id="{3B895046-636F-4D1B-ACA4-29AA0CB332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Isosceles Triangle 16">
              <a:extLst>
                <a:ext uri="{FF2B5EF4-FFF2-40B4-BE49-F238E27FC236}">
                  <a16:creationId xmlns:a16="http://schemas.microsoft.com/office/drawing/2014/main" id="{C6B0CDE3-E054-4EDD-A43B-F96843D8BF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Rectangle 27">
              <a:extLst>
                <a:ext uri="{FF2B5EF4-FFF2-40B4-BE49-F238E27FC236}">
                  <a16:creationId xmlns:a16="http://schemas.microsoft.com/office/drawing/2014/main" id="{3B66B1A2-F145-4C9B-85CC-4BF30D58CB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Rectangle 28">
              <a:extLst>
                <a:ext uri="{FF2B5EF4-FFF2-40B4-BE49-F238E27FC236}">
                  <a16:creationId xmlns:a16="http://schemas.microsoft.com/office/drawing/2014/main" id="{5D4FC972-94B3-4035-8D31-E668C132B4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 name="Rectangle 29">
              <a:extLst>
                <a:ext uri="{FF2B5EF4-FFF2-40B4-BE49-F238E27FC236}">
                  <a16:creationId xmlns:a16="http://schemas.microsoft.com/office/drawing/2014/main" id="{374B9941-AFBE-4A77-A50E-B6EA04A746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1" name="Isosceles Triangle 20">
              <a:extLst>
                <a:ext uri="{FF2B5EF4-FFF2-40B4-BE49-F238E27FC236}">
                  <a16:creationId xmlns:a16="http://schemas.microsoft.com/office/drawing/2014/main" id="{27A982C5-2C38-4CE9-BC18-94697AD657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2" name="Isosceles Triangle 21">
              <a:extLst>
                <a:ext uri="{FF2B5EF4-FFF2-40B4-BE49-F238E27FC236}">
                  <a16:creationId xmlns:a16="http://schemas.microsoft.com/office/drawing/2014/main" id="{0060D8D1-7BB1-498F-AFBB-ADAC130A9E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4" name="Title 3">
            <a:extLst>
              <a:ext uri="{FF2B5EF4-FFF2-40B4-BE49-F238E27FC236}">
                <a16:creationId xmlns:a16="http://schemas.microsoft.com/office/drawing/2014/main" id="{7D1DC193-CC0A-96DD-7ED0-31104D6F79B1}"/>
              </a:ext>
            </a:extLst>
          </p:cNvPr>
          <p:cNvSpPr>
            <a:spLocks noGrp="1"/>
          </p:cNvSpPr>
          <p:nvPr>
            <p:ph type="title"/>
          </p:nvPr>
        </p:nvSpPr>
        <p:spPr>
          <a:xfrm>
            <a:off x="4556155" y="1309703"/>
            <a:ext cx="4299666" cy="3249131"/>
          </a:xfrm>
        </p:spPr>
        <p:txBody>
          <a:bodyPr vert="horz" lIns="91440" tIns="45720" rIns="91440" bIns="45720" rtlCol="0" anchor="b">
            <a:normAutofit/>
          </a:bodyPr>
          <a:lstStyle/>
          <a:p>
            <a:r>
              <a:rPr lang="en-US" sz="7200" kern="1200" dirty="0">
                <a:solidFill>
                  <a:schemeClr val="accent1"/>
                </a:solidFill>
                <a:latin typeface="+mj-lt"/>
                <a:ea typeface="+mj-ea"/>
                <a:cs typeface="+mj-cs"/>
              </a:rPr>
              <a:t>Questions</a:t>
            </a:r>
            <a:endParaRPr lang="en-US" sz="6600" kern="1200" dirty="0">
              <a:solidFill>
                <a:schemeClr val="accent1"/>
              </a:solidFill>
              <a:latin typeface="+mj-lt"/>
              <a:ea typeface="+mj-ea"/>
              <a:cs typeface="+mj-cs"/>
            </a:endParaRPr>
          </a:p>
        </p:txBody>
      </p:sp>
      <p:sp>
        <p:nvSpPr>
          <p:cNvPr id="24" name="Isosceles Triangle 23">
            <a:extLst>
              <a:ext uri="{FF2B5EF4-FFF2-40B4-BE49-F238E27FC236}">
                <a16:creationId xmlns:a16="http://schemas.microsoft.com/office/drawing/2014/main" id="{5A7802B6-FF37-40CF-A7E2-6F2A0D9A91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174" y="1270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9" name="Graphic 8" descr="Help">
            <a:extLst>
              <a:ext uri="{FF2B5EF4-FFF2-40B4-BE49-F238E27FC236}">
                <a16:creationId xmlns:a16="http://schemas.microsoft.com/office/drawing/2014/main" id="{C5711AC0-603A-BA72-44E2-DFBCBB84A18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88604" y="2138461"/>
            <a:ext cx="3177369" cy="3177369"/>
          </a:xfrm>
          <a:prstGeom prst="rect">
            <a:avLst/>
          </a:prstGeom>
        </p:spPr>
      </p:pic>
    </p:spTree>
    <p:extLst>
      <p:ext uri="{BB962C8B-B14F-4D97-AF65-F5344CB8AC3E}">
        <p14:creationId xmlns:p14="http://schemas.microsoft.com/office/powerpoint/2010/main" val="39992290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6D5364-DC4B-29B9-52E3-F580EF414039}"/>
              </a:ext>
            </a:extLst>
          </p:cNvPr>
          <p:cNvSpPr>
            <a:spLocks noGrp="1"/>
          </p:cNvSpPr>
          <p:nvPr>
            <p:ph type="title"/>
          </p:nvPr>
        </p:nvSpPr>
        <p:spPr/>
        <p:txBody>
          <a:bodyPr/>
          <a:lstStyle/>
          <a:p>
            <a:r>
              <a:rPr lang="en-US" dirty="0"/>
              <a:t>Speakers</a:t>
            </a:r>
          </a:p>
        </p:txBody>
      </p:sp>
      <p:sp>
        <p:nvSpPr>
          <p:cNvPr id="3" name="Content Placeholder 2">
            <a:extLst>
              <a:ext uri="{FF2B5EF4-FFF2-40B4-BE49-F238E27FC236}">
                <a16:creationId xmlns:a16="http://schemas.microsoft.com/office/drawing/2014/main" id="{53ACA477-4D01-F6D1-93E6-640F2AA43F81}"/>
              </a:ext>
            </a:extLst>
          </p:cNvPr>
          <p:cNvSpPr>
            <a:spLocks noGrp="1"/>
          </p:cNvSpPr>
          <p:nvPr>
            <p:ph idx="1"/>
          </p:nvPr>
        </p:nvSpPr>
        <p:spPr>
          <a:xfrm>
            <a:off x="677334" y="1778034"/>
            <a:ext cx="8596668" cy="3880773"/>
          </a:xfrm>
        </p:spPr>
        <p:txBody>
          <a:bodyPr>
            <a:normAutofit/>
          </a:bodyPr>
          <a:lstStyle/>
          <a:p>
            <a:r>
              <a:rPr lang="en-US" b="1" dirty="0"/>
              <a:t>Emily Mace </a:t>
            </a:r>
            <a:r>
              <a:rPr lang="en-US" dirty="0"/>
              <a:t>| Legislative Director &amp; Counsel, Rep. Larry Bucshon (R-IN)</a:t>
            </a:r>
          </a:p>
          <a:p>
            <a:r>
              <a:rPr lang="en-US" b="1" dirty="0"/>
              <a:t>Abe Friedman </a:t>
            </a:r>
            <a:r>
              <a:rPr lang="en-US" dirty="0"/>
              <a:t>| Senior Policy Advisor, Rep. Suzan DelBene (D-WA)</a:t>
            </a:r>
          </a:p>
          <a:p>
            <a:r>
              <a:rPr lang="en-US" b="1" dirty="0"/>
              <a:t>Page Salenger, M.D. </a:t>
            </a:r>
            <a:r>
              <a:rPr lang="en-US" dirty="0"/>
              <a:t>| former Director of Home Therapies, DCI, practicing PCP/Nephrologist </a:t>
            </a:r>
          </a:p>
          <a:p>
            <a:r>
              <a:rPr lang="en-US" b="1"/>
              <a:t>Paul </a:t>
            </a:r>
            <a:r>
              <a:rPr lang="en-US" b="1" dirty="0"/>
              <a:t>Conway </a:t>
            </a:r>
            <a:r>
              <a:rPr lang="en-US" dirty="0"/>
              <a:t>| Chair of Policy &amp; Global Affairs, American Association of Kidney Patients (AAKP), 46-year kidney patient and 26-year transplant recipient</a:t>
            </a:r>
          </a:p>
          <a:p>
            <a:r>
              <a:rPr lang="en-US" b="1" dirty="0"/>
              <a:t>Moderator: Margaret French </a:t>
            </a:r>
            <a:r>
              <a:rPr lang="en-US" dirty="0"/>
              <a:t>| Managing Director, Legislative Affairs, Alliance for Home Dialysis </a:t>
            </a:r>
          </a:p>
          <a:p>
            <a:pPr lvl="1"/>
            <a:endParaRPr lang="en-US" dirty="0"/>
          </a:p>
        </p:txBody>
      </p:sp>
    </p:spTree>
    <p:extLst>
      <p:ext uri="{BB962C8B-B14F-4D97-AF65-F5344CB8AC3E}">
        <p14:creationId xmlns:p14="http://schemas.microsoft.com/office/powerpoint/2010/main" val="6060860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0AA68E-2770-1C4F-A515-07FABA917E16}"/>
              </a:ext>
            </a:extLst>
          </p:cNvPr>
          <p:cNvSpPr>
            <a:spLocks noGrp="1"/>
          </p:cNvSpPr>
          <p:nvPr>
            <p:ph type="title"/>
          </p:nvPr>
        </p:nvSpPr>
        <p:spPr>
          <a:xfrm>
            <a:off x="677334" y="609600"/>
            <a:ext cx="5222281" cy="1320800"/>
          </a:xfrm>
        </p:spPr>
        <p:txBody>
          <a:bodyPr>
            <a:normAutofit/>
          </a:bodyPr>
          <a:lstStyle/>
          <a:p>
            <a:r>
              <a:rPr lang="en-US" dirty="0"/>
              <a:t>Congressional Kidney Caucus</a:t>
            </a:r>
          </a:p>
        </p:txBody>
      </p:sp>
      <p:sp>
        <p:nvSpPr>
          <p:cNvPr id="1033" name="Isosceles Triangle 8">
            <a:extLst>
              <a:ext uri="{FF2B5EF4-FFF2-40B4-BE49-F238E27FC236}">
                <a16:creationId xmlns:a16="http://schemas.microsoft.com/office/drawing/2014/main" id="{82FCA8AA-470A-46EF-AC08-74C610468F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1"/>
            <a:ext cx="476655"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 name="Content Placeholder 2">
            <a:extLst>
              <a:ext uri="{FF2B5EF4-FFF2-40B4-BE49-F238E27FC236}">
                <a16:creationId xmlns:a16="http://schemas.microsoft.com/office/drawing/2014/main" id="{E444F267-349B-CE74-B0DF-150D29721DA6}"/>
              </a:ext>
            </a:extLst>
          </p:cNvPr>
          <p:cNvSpPr>
            <a:spLocks noGrp="1"/>
          </p:cNvSpPr>
          <p:nvPr>
            <p:ph idx="1"/>
          </p:nvPr>
        </p:nvSpPr>
        <p:spPr>
          <a:xfrm>
            <a:off x="681001" y="2160589"/>
            <a:ext cx="5211607" cy="3880773"/>
          </a:xfrm>
        </p:spPr>
        <p:txBody>
          <a:bodyPr>
            <a:normAutofit/>
          </a:bodyPr>
          <a:lstStyle/>
          <a:p>
            <a:pPr marL="0">
              <a:spcBef>
                <a:spcPts val="0"/>
              </a:spcBef>
              <a:spcAft>
                <a:spcPts val="800"/>
              </a:spcAft>
            </a:pPr>
            <a:r>
              <a:rPr lang="en-US" b="1" dirty="0"/>
              <a:t>Co-Chaired by Reps. Larry Bucshon (R-IN) and Suzan DelBene (D-WA)</a:t>
            </a:r>
          </a:p>
          <a:p>
            <a:pPr marL="0">
              <a:spcBef>
                <a:spcPts val="0"/>
              </a:spcBef>
              <a:spcAft>
                <a:spcPts val="800"/>
              </a:spcAft>
            </a:pPr>
            <a:endParaRPr lang="en-US" dirty="0"/>
          </a:p>
          <a:p>
            <a:pPr marL="0" marR="0">
              <a:spcBef>
                <a:spcPts val="0"/>
              </a:spcBef>
              <a:spcAft>
                <a:spcPts val="800"/>
              </a:spcAft>
            </a:pPr>
            <a:r>
              <a:rPr lang="en-US" dirty="0"/>
              <a:t>The Congressional Kidney Caucus was created in 2002 to educate lawmakers and the American people about chronic kidney disease (CKD) and the role that the federal government has in expanding access to care for providing the millions of Americans suffering from CKD.</a:t>
            </a:r>
          </a:p>
          <a:p>
            <a:pPr marL="0" marR="0">
              <a:spcBef>
                <a:spcPts val="0"/>
              </a:spcBef>
              <a:spcAft>
                <a:spcPts val="800"/>
              </a:spcAft>
            </a:pPr>
            <a:endParaRPr lang="en-US" sz="2000" kern="1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1028" name="Picture 4" descr="Suzan DelBene - Wikipedia">
            <a:extLst>
              <a:ext uri="{FF2B5EF4-FFF2-40B4-BE49-F238E27FC236}">
                <a16:creationId xmlns:a16="http://schemas.microsoft.com/office/drawing/2014/main" id="{8175E304-5AB5-BC85-AFCD-0BF5B4D0F59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529" r="-2" b="38278"/>
          <a:stretch/>
        </p:blipFill>
        <p:spPr bwMode="auto">
          <a:xfrm>
            <a:off x="6096000" y="3808920"/>
            <a:ext cx="3144597" cy="260174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26" name="Picture 2" descr="Larry Bucshon - Wikipedia">
            <a:extLst>
              <a:ext uri="{FF2B5EF4-FFF2-40B4-BE49-F238E27FC236}">
                <a16:creationId xmlns:a16="http://schemas.microsoft.com/office/drawing/2014/main" id="{955908E0-0969-F98F-3327-D937D162A9A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5240" r="2" b="29741"/>
          <a:stretch/>
        </p:blipFill>
        <p:spPr bwMode="auto">
          <a:xfrm>
            <a:off x="6103961" y="827254"/>
            <a:ext cx="3144597" cy="260174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55241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0CCC4C-3750-FD11-F233-806DF665B560}"/>
              </a:ext>
            </a:extLst>
          </p:cNvPr>
          <p:cNvSpPr>
            <a:spLocks noGrp="1"/>
          </p:cNvSpPr>
          <p:nvPr>
            <p:ph type="title"/>
          </p:nvPr>
        </p:nvSpPr>
        <p:spPr/>
        <p:txBody>
          <a:bodyPr/>
          <a:lstStyle/>
          <a:p>
            <a:r>
              <a:rPr lang="en-US" dirty="0"/>
              <a:t>Congressional Letter on AKI</a:t>
            </a:r>
          </a:p>
        </p:txBody>
      </p:sp>
      <p:sp>
        <p:nvSpPr>
          <p:cNvPr id="3" name="Content Placeholder 2">
            <a:extLst>
              <a:ext uri="{FF2B5EF4-FFF2-40B4-BE49-F238E27FC236}">
                <a16:creationId xmlns:a16="http://schemas.microsoft.com/office/drawing/2014/main" id="{1A5E245E-D357-D0A3-F7AB-B7E2FE5AD30C}"/>
              </a:ext>
            </a:extLst>
          </p:cNvPr>
          <p:cNvSpPr>
            <a:spLocks noGrp="1"/>
          </p:cNvSpPr>
          <p:nvPr>
            <p:ph idx="1"/>
          </p:nvPr>
        </p:nvSpPr>
        <p:spPr>
          <a:xfrm>
            <a:off x="677333" y="1621411"/>
            <a:ext cx="6575723" cy="4703976"/>
          </a:xfrm>
        </p:spPr>
        <p:txBody>
          <a:bodyPr>
            <a:normAutofit/>
          </a:bodyPr>
          <a:lstStyle/>
          <a:p>
            <a:r>
              <a:rPr lang="en-US" sz="1600" dirty="0"/>
              <a:t>Currently, Medicare covers in-center and home dialysis for patients with kidney failure, but Medicare does not cover home dialysis for patients with acute kidney injury (AKI). </a:t>
            </a:r>
          </a:p>
          <a:p>
            <a:r>
              <a:rPr lang="en-US" sz="1600" dirty="0"/>
              <a:t>On Oct. 18, four members of the Congress wrote to CMS to urge coverage for home dialysis for AKI patients. </a:t>
            </a:r>
          </a:p>
          <a:p>
            <a:r>
              <a:rPr lang="en-US" sz="1600" dirty="0"/>
              <a:t>The technology and expertise currently exist to provide high-quality care to patients who wish to dialyze at home</a:t>
            </a:r>
          </a:p>
          <a:p>
            <a:r>
              <a:rPr lang="en-US" sz="1600" b="1" dirty="0"/>
              <a:t>“We strongly urge Medicare to expand access to home dialysis, including for AKI patients. Increasing access and improving outcomes for AKI patients is especially important because these patients have the potential to recover kidney function and avoid permanent kidney failure requiring years of dialysis or transplant.”</a:t>
            </a:r>
          </a:p>
          <a:p>
            <a:endParaRPr lang="en-US"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kern="100" dirty="0">
              <a:effectLst/>
              <a:latin typeface="Calibri" panose="020F0502020204030204" pitchFamily="34" charset="0"/>
              <a:ea typeface="Calibri" panose="020F0502020204030204" pitchFamily="34" charset="0"/>
              <a:cs typeface="Times New Roman" panose="02020603050405020304" pitchFamily="18" charset="0"/>
            </a:endParaRPr>
          </a:p>
          <a:p>
            <a:pPr lvl="2" indent="-342900">
              <a:lnSpc>
                <a:spcPct val="107000"/>
              </a:lnSpc>
              <a:spcBef>
                <a:spcPts val="0"/>
              </a:spcBef>
              <a:buFont typeface="Symbol" panose="05050102010706020507" pitchFamily="18" charset="2"/>
              <a:buChar char=""/>
            </a:pPr>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pic>
        <p:nvPicPr>
          <p:cNvPr id="5" name="Picture 4" descr="A letter of medical care&#10;&#10;Description automatically generated with medium confidence">
            <a:extLst>
              <a:ext uri="{FF2B5EF4-FFF2-40B4-BE49-F238E27FC236}">
                <a16:creationId xmlns:a16="http://schemas.microsoft.com/office/drawing/2014/main" id="{3BD760DF-066C-6AC7-C653-66FFF17C3F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63198" y="1482570"/>
            <a:ext cx="3492886" cy="4527612"/>
          </a:xfrm>
          <a:prstGeom prst="rect">
            <a:avLst/>
          </a:prstGeom>
          <a:ln w="3175" cap="sq">
            <a:solidFill>
              <a:srgbClr val="000000"/>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25811918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5AEDAF-7646-E701-92C3-45BB2F82F67D}"/>
              </a:ext>
            </a:extLst>
          </p:cNvPr>
          <p:cNvSpPr>
            <a:spLocks noGrp="1"/>
          </p:cNvSpPr>
          <p:nvPr>
            <p:ph type="title"/>
          </p:nvPr>
        </p:nvSpPr>
        <p:spPr/>
        <p:txBody>
          <a:bodyPr/>
          <a:lstStyle/>
          <a:p>
            <a:r>
              <a:rPr lang="en-US" dirty="0"/>
              <a:t>Home Dialysis</a:t>
            </a:r>
          </a:p>
        </p:txBody>
      </p:sp>
      <p:sp>
        <p:nvSpPr>
          <p:cNvPr id="3" name="Content Placeholder 2">
            <a:extLst>
              <a:ext uri="{FF2B5EF4-FFF2-40B4-BE49-F238E27FC236}">
                <a16:creationId xmlns:a16="http://schemas.microsoft.com/office/drawing/2014/main" id="{5A11E694-BB25-A7D9-492C-F1B04D887794}"/>
              </a:ext>
            </a:extLst>
          </p:cNvPr>
          <p:cNvSpPr>
            <a:spLocks noGrp="1"/>
          </p:cNvSpPr>
          <p:nvPr>
            <p:ph idx="1"/>
          </p:nvPr>
        </p:nvSpPr>
        <p:spPr>
          <a:xfrm>
            <a:off x="677334" y="1668545"/>
            <a:ext cx="4578247" cy="4372818"/>
          </a:xfrm>
        </p:spPr>
        <p:txBody>
          <a:bodyPr>
            <a:normAutofit/>
          </a:bodyPr>
          <a:lstStyle/>
          <a:p>
            <a:r>
              <a:rPr lang="en-US" sz="2000" dirty="0"/>
              <a:t>Different modalities</a:t>
            </a:r>
          </a:p>
          <a:p>
            <a:pPr lvl="1">
              <a:buFont typeface="Courier New" panose="02070309020205020404" pitchFamily="49" charset="0"/>
              <a:buChar char="o"/>
            </a:pPr>
            <a:r>
              <a:rPr lang="en-US" sz="1800" dirty="0"/>
              <a:t>Peritoneal dialysis (PD) </a:t>
            </a:r>
          </a:p>
          <a:p>
            <a:pPr lvl="1">
              <a:buFont typeface="Courier New" panose="02070309020205020404" pitchFamily="49" charset="0"/>
              <a:buChar char="o"/>
            </a:pPr>
            <a:r>
              <a:rPr lang="en-US" sz="1800" dirty="0"/>
              <a:t>Home hemodialysis (HHD)</a:t>
            </a:r>
          </a:p>
          <a:p>
            <a:pPr marL="0" indent="0">
              <a:buNone/>
            </a:pPr>
            <a:endParaRPr lang="en-US" sz="2000" dirty="0"/>
          </a:p>
          <a:p>
            <a:r>
              <a:rPr lang="en-US" sz="2000" dirty="0"/>
              <a:t>Benefits</a:t>
            </a:r>
          </a:p>
          <a:p>
            <a:pPr lvl="1">
              <a:buFont typeface="Courier New" panose="02070309020205020404" pitchFamily="49" charset="0"/>
              <a:buChar char="o"/>
            </a:pPr>
            <a:r>
              <a:rPr lang="en-US" sz="1800" dirty="0"/>
              <a:t>Quality of life</a:t>
            </a:r>
          </a:p>
          <a:p>
            <a:pPr lvl="2">
              <a:buFont typeface="Wingdings" panose="05000000000000000000" pitchFamily="2" charset="2"/>
              <a:buChar char="§"/>
            </a:pPr>
            <a:r>
              <a:rPr lang="en-US" sz="1600" dirty="0"/>
              <a:t>Patient independence, ability to travel, greater employment and family caregiving opportunities</a:t>
            </a:r>
          </a:p>
          <a:p>
            <a:pPr lvl="1">
              <a:buFont typeface="Courier New" panose="02070309020205020404" pitchFamily="49" charset="0"/>
              <a:buChar char="o"/>
            </a:pPr>
            <a:r>
              <a:rPr lang="en-US" sz="1800" dirty="0"/>
              <a:t>Medical outcomes</a:t>
            </a:r>
          </a:p>
          <a:p>
            <a:pPr lvl="1">
              <a:buFont typeface="Courier New" panose="02070309020205020404" pitchFamily="49" charset="0"/>
              <a:buChar char="o"/>
            </a:pPr>
            <a:r>
              <a:rPr lang="en-US" sz="1800" dirty="0"/>
              <a:t>Potential for Medicare savings </a:t>
            </a:r>
          </a:p>
        </p:txBody>
      </p:sp>
      <p:pic>
        <p:nvPicPr>
          <p:cNvPr id="2050" name="Picture 2">
            <a:extLst>
              <a:ext uri="{FF2B5EF4-FFF2-40B4-BE49-F238E27FC236}">
                <a16:creationId xmlns:a16="http://schemas.microsoft.com/office/drawing/2014/main" id="{CECEB8F4-EBDB-FCE0-B371-52737F44CAF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65793" y="72504"/>
            <a:ext cx="2929631" cy="318125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2054" name="Picture 6">
            <a:extLst>
              <a:ext uri="{FF2B5EF4-FFF2-40B4-BE49-F238E27FC236}">
                <a16:creationId xmlns:a16="http://schemas.microsoft.com/office/drawing/2014/main" id="{D744E11D-891D-4232-7663-FC1E4BE8D38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65793" y="3402366"/>
            <a:ext cx="2930857" cy="325588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1878C6DC-C738-D191-799F-7FEC1944C771}"/>
              </a:ext>
            </a:extLst>
          </p:cNvPr>
          <p:cNvSpPr txBox="1"/>
          <p:nvPr/>
        </p:nvSpPr>
        <p:spPr>
          <a:xfrm>
            <a:off x="6684884" y="6670086"/>
            <a:ext cx="2379217" cy="215444"/>
          </a:xfrm>
          <a:prstGeom prst="rect">
            <a:avLst/>
          </a:prstGeom>
          <a:noFill/>
        </p:spPr>
        <p:txBody>
          <a:bodyPr wrap="square" rtlCol="0">
            <a:spAutoFit/>
          </a:bodyPr>
          <a:lstStyle/>
          <a:p>
            <a:r>
              <a:rPr lang="en-US" sz="800" dirty="0"/>
              <a:t>Images courtesy of National Kidney Foundation </a:t>
            </a:r>
          </a:p>
        </p:txBody>
      </p:sp>
    </p:spTree>
    <p:extLst>
      <p:ext uri="{BB962C8B-B14F-4D97-AF65-F5344CB8AC3E}">
        <p14:creationId xmlns:p14="http://schemas.microsoft.com/office/powerpoint/2010/main" val="41231752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Domino effect white cut-outs and one blue cutout">
            <a:extLst>
              <a:ext uri="{FF2B5EF4-FFF2-40B4-BE49-F238E27FC236}">
                <a16:creationId xmlns:a16="http://schemas.microsoft.com/office/drawing/2014/main" id="{17172B35-5AA3-3D12-6E40-8510D184DA73}"/>
              </a:ext>
            </a:extLst>
          </p:cNvPr>
          <p:cNvPicPr>
            <a:picLocks noChangeAspect="1"/>
          </p:cNvPicPr>
          <p:nvPr/>
        </p:nvPicPr>
        <p:blipFill rotWithShape="1">
          <a:blip r:embed="rId2"/>
          <a:srcRect l="22893" r="-2" b="-2"/>
          <a:stretch/>
        </p:blipFill>
        <p:spPr>
          <a:xfrm>
            <a:off x="4269854" y="-1"/>
            <a:ext cx="7922146"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2" name="Title 1">
            <a:extLst>
              <a:ext uri="{FF2B5EF4-FFF2-40B4-BE49-F238E27FC236}">
                <a16:creationId xmlns:a16="http://schemas.microsoft.com/office/drawing/2014/main" id="{4CE05D65-593D-1A82-4A6A-7C0B49E2F080}"/>
              </a:ext>
            </a:extLst>
          </p:cNvPr>
          <p:cNvSpPr>
            <a:spLocks noGrp="1"/>
          </p:cNvSpPr>
          <p:nvPr>
            <p:ph type="title"/>
          </p:nvPr>
        </p:nvSpPr>
        <p:spPr>
          <a:xfrm>
            <a:off x="677333" y="609600"/>
            <a:ext cx="3851123" cy="1320800"/>
          </a:xfrm>
        </p:spPr>
        <p:txBody>
          <a:bodyPr>
            <a:normAutofit/>
          </a:bodyPr>
          <a:lstStyle/>
          <a:p>
            <a:r>
              <a:rPr lang="en-US" dirty="0"/>
              <a:t>Barriers to Home Dialysis </a:t>
            </a:r>
          </a:p>
        </p:txBody>
      </p:sp>
      <p:sp>
        <p:nvSpPr>
          <p:cNvPr id="3" name="Content Placeholder 2">
            <a:extLst>
              <a:ext uri="{FF2B5EF4-FFF2-40B4-BE49-F238E27FC236}">
                <a16:creationId xmlns:a16="http://schemas.microsoft.com/office/drawing/2014/main" id="{4451638C-38B2-B1F3-89B7-5D1FE30C466E}"/>
              </a:ext>
            </a:extLst>
          </p:cNvPr>
          <p:cNvSpPr>
            <a:spLocks noGrp="1"/>
          </p:cNvSpPr>
          <p:nvPr>
            <p:ph idx="1"/>
          </p:nvPr>
        </p:nvSpPr>
        <p:spPr>
          <a:xfrm>
            <a:off x="677334" y="2160589"/>
            <a:ext cx="3851122" cy="3880773"/>
          </a:xfrm>
        </p:spPr>
        <p:txBody>
          <a:bodyPr>
            <a:normAutofit/>
          </a:bodyPr>
          <a:lstStyle/>
          <a:p>
            <a:pPr>
              <a:lnSpc>
                <a:spcPct val="90000"/>
              </a:lnSpc>
            </a:pPr>
            <a:r>
              <a:rPr lang="en-US" sz="1500"/>
              <a:t>Lack of patient education, training. </a:t>
            </a:r>
          </a:p>
          <a:p>
            <a:pPr>
              <a:lnSpc>
                <a:spcPct val="90000"/>
              </a:lnSpc>
            </a:pPr>
            <a:r>
              <a:rPr lang="en-US" sz="1500"/>
              <a:t>Patient perceptions.</a:t>
            </a:r>
          </a:p>
          <a:p>
            <a:pPr>
              <a:lnSpc>
                <a:spcPct val="90000"/>
              </a:lnSpc>
            </a:pPr>
            <a:r>
              <a:rPr lang="en-US" sz="1500"/>
              <a:t>Provider barriers and educational gaps. </a:t>
            </a:r>
          </a:p>
          <a:p>
            <a:pPr>
              <a:lnSpc>
                <a:spcPct val="90000"/>
              </a:lnSpc>
            </a:pPr>
            <a:r>
              <a:rPr lang="en-US" sz="1500"/>
              <a:t>Social determinants.</a:t>
            </a:r>
          </a:p>
          <a:p>
            <a:pPr lvl="1">
              <a:lnSpc>
                <a:spcPct val="90000"/>
              </a:lnSpc>
              <a:buFont typeface="Courier New" panose="02070309020205020404" pitchFamily="49" charset="0"/>
              <a:buChar char="o"/>
            </a:pPr>
            <a:r>
              <a:rPr lang="en-US" sz="1500"/>
              <a:t>Housing insecurity.</a:t>
            </a:r>
          </a:p>
          <a:p>
            <a:pPr lvl="1">
              <a:lnSpc>
                <a:spcPct val="90000"/>
              </a:lnSpc>
              <a:buFont typeface="Courier New" panose="02070309020205020404" pitchFamily="49" charset="0"/>
              <a:buChar char="o"/>
            </a:pPr>
            <a:r>
              <a:rPr lang="en-US" sz="1500"/>
              <a:t>Housing infrastructure (water, electrical, size of home).</a:t>
            </a:r>
          </a:p>
          <a:p>
            <a:pPr lvl="1">
              <a:lnSpc>
                <a:spcPct val="90000"/>
              </a:lnSpc>
              <a:buFont typeface="Courier New" panose="02070309020205020404" pitchFamily="49" charset="0"/>
              <a:buChar char="o"/>
            </a:pPr>
            <a:r>
              <a:rPr lang="en-US" sz="1500"/>
              <a:t>Lack of health literacy. </a:t>
            </a:r>
          </a:p>
          <a:p>
            <a:pPr lvl="1">
              <a:lnSpc>
                <a:spcPct val="90000"/>
              </a:lnSpc>
              <a:buFont typeface="Courier New" panose="02070309020205020404" pitchFamily="49" charset="0"/>
              <a:buChar char="o"/>
            </a:pPr>
            <a:r>
              <a:rPr lang="en-US" sz="1500"/>
              <a:t>Lack of caregiver or care partner support. </a:t>
            </a:r>
          </a:p>
          <a:p>
            <a:pPr>
              <a:lnSpc>
                <a:spcPct val="90000"/>
              </a:lnSpc>
            </a:pPr>
            <a:r>
              <a:rPr lang="en-US" sz="1500"/>
              <a:t>Patient and family burnout </a:t>
            </a:r>
          </a:p>
          <a:p>
            <a:pPr lvl="1">
              <a:lnSpc>
                <a:spcPct val="90000"/>
              </a:lnSpc>
            </a:pPr>
            <a:endParaRPr lang="en-US" sz="1500"/>
          </a:p>
        </p:txBody>
      </p:sp>
      <p:cxnSp>
        <p:nvCxnSpPr>
          <p:cNvPr id="13" name="Straight Connector 12">
            <a:extLst>
              <a:ext uri="{FF2B5EF4-FFF2-40B4-BE49-F238E27FC236}">
                <a16:creationId xmlns:a16="http://schemas.microsoft.com/office/drawing/2014/main" id="{64FA5DFF-7FE6-4855-84E6-DFA78EE978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2AFD8CBA-54A3-4363-991B-B9C631BBFA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7" name="Rectangle 23">
            <a:extLst>
              <a:ext uri="{FF2B5EF4-FFF2-40B4-BE49-F238E27FC236}">
                <a16:creationId xmlns:a16="http://schemas.microsoft.com/office/drawing/2014/main" id="{3F088236-D655-4F88-B238-E167623580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Rectangle 25">
            <a:extLst>
              <a:ext uri="{FF2B5EF4-FFF2-40B4-BE49-F238E27FC236}">
                <a16:creationId xmlns:a16="http://schemas.microsoft.com/office/drawing/2014/main" id="{3DAC0C92-199E-475C-9390-119A9B027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1" name="Isosceles Triangle 24">
            <a:extLst>
              <a:ext uri="{FF2B5EF4-FFF2-40B4-BE49-F238E27FC236}">
                <a16:creationId xmlns:a16="http://schemas.microsoft.com/office/drawing/2014/main" id="{C4CFB339-0ED8-4FE2-9EF1-6D1375B849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3" name="Rectangle 27">
            <a:extLst>
              <a:ext uri="{FF2B5EF4-FFF2-40B4-BE49-F238E27FC236}">
                <a16:creationId xmlns:a16="http://schemas.microsoft.com/office/drawing/2014/main" id="{31896C80-2069-4431-9C19-83B9137344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5" name="Rectangle 28">
            <a:extLst>
              <a:ext uri="{FF2B5EF4-FFF2-40B4-BE49-F238E27FC236}">
                <a16:creationId xmlns:a16="http://schemas.microsoft.com/office/drawing/2014/main" id="{BF120A21-0841-4823-B0C4-28AEBCEF9B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7" name="Rectangle 29">
            <a:extLst>
              <a:ext uri="{FF2B5EF4-FFF2-40B4-BE49-F238E27FC236}">
                <a16:creationId xmlns:a16="http://schemas.microsoft.com/office/drawing/2014/main" id="{DBB05BAE-BBD3-4289-899F-A6851503C6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9" name="Isosceles Triangle 29">
            <a:extLst>
              <a:ext uri="{FF2B5EF4-FFF2-40B4-BE49-F238E27FC236}">
                <a16:creationId xmlns:a16="http://schemas.microsoft.com/office/drawing/2014/main" id="{9874D11C-36F5-4BBE-A490-019A54E95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4984793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1A533F-E014-C383-40CD-D376085B795A}"/>
              </a:ext>
            </a:extLst>
          </p:cNvPr>
          <p:cNvSpPr>
            <a:spLocks noGrp="1"/>
          </p:cNvSpPr>
          <p:nvPr>
            <p:ph type="title"/>
          </p:nvPr>
        </p:nvSpPr>
        <p:spPr>
          <a:xfrm>
            <a:off x="2849562" y="609600"/>
            <a:ext cx="6424440" cy="1320800"/>
          </a:xfrm>
        </p:spPr>
        <p:txBody>
          <a:bodyPr>
            <a:normAutofit/>
          </a:bodyPr>
          <a:lstStyle/>
          <a:p>
            <a:r>
              <a:rPr lang="en-US" dirty="0"/>
              <a:t>Provider’s Role</a:t>
            </a:r>
          </a:p>
        </p:txBody>
      </p:sp>
      <p:pic>
        <p:nvPicPr>
          <p:cNvPr id="12" name="Picture 11" descr="Stethoscope">
            <a:extLst>
              <a:ext uri="{FF2B5EF4-FFF2-40B4-BE49-F238E27FC236}">
                <a16:creationId xmlns:a16="http://schemas.microsoft.com/office/drawing/2014/main" id="{DB6BB91D-E24F-549B-6E35-C451BE2E5B71}"/>
              </a:ext>
            </a:extLst>
          </p:cNvPr>
          <p:cNvPicPr>
            <a:picLocks noChangeAspect="1"/>
          </p:cNvPicPr>
          <p:nvPr/>
        </p:nvPicPr>
        <p:blipFill rotWithShape="1">
          <a:blip r:embed="rId2"/>
          <a:srcRect l="42832" r="30595" b="1"/>
          <a:stretch/>
        </p:blipFill>
        <p:spPr>
          <a:xfrm>
            <a:off x="20" y="10"/>
            <a:ext cx="2734036" cy="6867719"/>
          </a:xfrm>
          <a:custGeom>
            <a:avLst/>
            <a:gdLst/>
            <a:ahLst/>
            <a:cxnLst/>
            <a:rect l="l" t="t" r="r" b="b"/>
            <a:pathLst>
              <a:path w="2734056" h="6858000">
                <a:moveTo>
                  <a:pt x="0" y="0"/>
                </a:moveTo>
                <a:lnTo>
                  <a:pt x="1674254" y="0"/>
                </a:lnTo>
                <a:lnTo>
                  <a:pt x="2734056" y="6850199"/>
                </a:lnTo>
                <a:lnTo>
                  <a:pt x="2734056" y="6858000"/>
                </a:lnTo>
                <a:lnTo>
                  <a:pt x="461457" y="6858000"/>
                </a:lnTo>
                <a:lnTo>
                  <a:pt x="0" y="4134118"/>
                </a:lnTo>
                <a:close/>
              </a:path>
            </a:pathLst>
          </a:custGeom>
        </p:spPr>
      </p:pic>
      <p:sp>
        <p:nvSpPr>
          <p:cNvPr id="13" name="Isosceles Triangle 12">
            <a:extLst>
              <a:ext uri="{FF2B5EF4-FFF2-40B4-BE49-F238E27FC236}">
                <a16:creationId xmlns:a16="http://schemas.microsoft.com/office/drawing/2014/main" id="{ECD25CC7-FC66-488C-8D61-0FE7ECF161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1"/>
            <a:ext cx="476655"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 name="Content Placeholder 2">
            <a:extLst>
              <a:ext uri="{FF2B5EF4-FFF2-40B4-BE49-F238E27FC236}">
                <a16:creationId xmlns:a16="http://schemas.microsoft.com/office/drawing/2014/main" id="{4285A2E4-9EAE-E051-8AD3-15250766944B}"/>
              </a:ext>
            </a:extLst>
          </p:cNvPr>
          <p:cNvSpPr>
            <a:spLocks noGrp="1"/>
          </p:cNvSpPr>
          <p:nvPr>
            <p:ph idx="1"/>
          </p:nvPr>
        </p:nvSpPr>
        <p:spPr>
          <a:xfrm>
            <a:off x="3524781" y="2051695"/>
            <a:ext cx="6552277" cy="3880773"/>
          </a:xfrm>
        </p:spPr>
        <p:txBody>
          <a:bodyPr>
            <a:normAutofit/>
          </a:bodyPr>
          <a:lstStyle/>
          <a:p>
            <a:pPr marL="0" indent="0">
              <a:buNone/>
            </a:pPr>
            <a:r>
              <a:rPr lang="en-US" sz="2000" dirty="0"/>
              <a:t>Facilitate patient choice.</a:t>
            </a:r>
          </a:p>
          <a:p>
            <a:pPr marL="0" indent="0">
              <a:buNone/>
            </a:pPr>
            <a:endParaRPr lang="en-US" sz="2000" dirty="0"/>
          </a:p>
          <a:p>
            <a:pPr marL="0" indent="0">
              <a:buNone/>
            </a:pPr>
            <a:r>
              <a:rPr lang="en-US" sz="2000" dirty="0"/>
              <a:t>Provide education for patients and families.</a:t>
            </a:r>
          </a:p>
          <a:p>
            <a:pPr marL="0" indent="0">
              <a:buNone/>
            </a:pPr>
            <a:endParaRPr lang="en-US" sz="2000" dirty="0"/>
          </a:p>
          <a:p>
            <a:pPr marL="0" indent="0">
              <a:buNone/>
            </a:pPr>
            <a:r>
              <a:rPr lang="en-US" sz="2000" dirty="0"/>
              <a:t>Leverage care team for training, navigating the system.  </a:t>
            </a:r>
          </a:p>
        </p:txBody>
      </p:sp>
      <p:pic>
        <p:nvPicPr>
          <p:cNvPr id="14" name="Graphic 13" descr="Signpost outline">
            <a:extLst>
              <a:ext uri="{FF2B5EF4-FFF2-40B4-BE49-F238E27FC236}">
                <a16:creationId xmlns:a16="http://schemas.microsoft.com/office/drawing/2014/main" id="{CAE9583C-75E7-91BB-7FB1-F02ECF3A6E2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2853363" y="1930400"/>
            <a:ext cx="602307" cy="602307"/>
          </a:xfrm>
          <a:prstGeom prst="rect">
            <a:avLst/>
          </a:prstGeom>
        </p:spPr>
      </p:pic>
      <p:pic>
        <p:nvPicPr>
          <p:cNvPr id="15" name="Graphic 14" descr="Users outline">
            <a:extLst>
              <a:ext uri="{FF2B5EF4-FFF2-40B4-BE49-F238E27FC236}">
                <a16:creationId xmlns:a16="http://schemas.microsoft.com/office/drawing/2014/main" id="{D2419F87-1240-418C-4C54-8D9940E8060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2853363" y="3717766"/>
            <a:ext cx="602307" cy="602307"/>
          </a:xfrm>
          <a:prstGeom prst="rect">
            <a:avLst/>
          </a:prstGeom>
        </p:spPr>
      </p:pic>
      <p:pic>
        <p:nvPicPr>
          <p:cNvPr id="16" name="Graphic 15" descr="Classroom outline">
            <a:extLst>
              <a:ext uri="{FF2B5EF4-FFF2-40B4-BE49-F238E27FC236}">
                <a16:creationId xmlns:a16="http://schemas.microsoft.com/office/drawing/2014/main" id="{B4EEEDF9-C23A-7BC4-BB7C-9A9A560FF24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p:blipFill>
        <p:spPr>
          <a:xfrm>
            <a:off x="2853363" y="2872308"/>
            <a:ext cx="602307" cy="602307"/>
          </a:xfrm>
          <a:prstGeom prst="rect">
            <a:avLst/>
          </a:prstGeom>
        </p:spPr>
      </p:pic>
    </p:spTree>
    <p:extLst>
      <p:ext uri="{BB962C8B-B14F-4D97-AF65-F5344CB8AC3E}">
        <p14:creationId xmlns:p14="http://schemas.microsoft.com/office/powerpoint/2010/main" val="28267991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B2AF18-2F8E-8022-FA51-A3F409E2610F}"/>
              </a:ext>
            </a:extLst>
          </p:cNvPr>
          <p:cNvSpPr>
            <a:spLocks noGrp="1"/>
          </p:cNvSpPr>
          <p:nvPr>
            <p:ph type="title"/>
          </p:nvPr>
        </p:nvSpPr>
        <p:spPr/>
        <p:txBody>
          <a:bodyPr>
            <a:normAutofit/>
          </a:bodyPr>
          <a:lstStyle/>
          <a:p>
            <a:r>
              <a:rPr lang="en-US" dirty="0"/>
              <a:t>American Association of Kidney Patients</a:t>
            </a:r>
            <a:br>
              <a:rPr lang="en-US" dirty="0"/>
            </a:br>
            <a:endParaRPr lang="en-US" dirty="0"/>
          </a:p>
        </p:txBody>
      </p:sp>
      <p:sp>
        <p:nvSpPr>
          <p:cNvPr id="3" name="Content Placeholder 2">
            <a:extLst>
              <a:ext uri="{FF2B5EF4-FFF2-40B4-BE49-F238E27FC236}">
                <a16:creationId xmlns:a16="http://schemas.microsoft.com/office/drawing/2014/main" id="{FEBD305F-1AF0-3491-0D1C-CDCDBB754F1E}"/>
              </a:ext>
            </a:extLst>
          </p:cNvPr>
          <p:cNvSpPr>
            <a:spLocks noGrp="1"/>
          </p:cNvSpPr>
          <p:nvPr>
            <p:ph idx="1"/>
          </p:nvPr>
        </p:nvSpPr>
        <p:spPr>
          <a:xfrm>
            <a:off x="677334" y="1821224"/>
            <a:ext cx="5912002" cy="3880773"/>
          </a:xfrm>
        </p:spPr>
        <p:txBody>
          <a:bodyPr/>
          <a:lstStyle/>
          <a:p>
            <a:r>
              <a:rPr lang="en-US" sz="2000" dirty="0"/>
              <a:t>Dedicated to improving the lives and long-term outcomes of kidney patients through education, advocacy, patient engagement and the fostering of patient communities.</a:t>
            </a:r>
          </a:p>
          <a:p>
            <a:r>
              <a:rPr lang="en-US" sz="2000" dirty="0"/>
              <a:t>AAKP’s aim:</a:t>
            </a:r>
          </a:p>
          <a:p>
            <a:pPr lvl="1"/>
            <a:r>
              <a:rPr lang="en-US" sz="1800" b="1" i="0" dirty="0">
                <a:solidFill>
                  <a:srgbClr val="1A1A1A"/>
                </a:solidFill>
                <a:effectLst/>
                <a:latin typeface="Libre Franklin" pitchFamily="2" charset="0"/>
              </a:rPr>
              <a:t>Educate:</a:t>
            </a:r>
            <a:r>
              <a:rPr lang="en-US" sz="1800" b="0" i="0" dirty="0">
                <a:solidFill>
                  <a:srgbClr val="1A1A1A"/>
                </a:solidFill>
                <a:effectLst/>
                <a:latin typeface="Libre Franklin" pitchFamily="2" charset="0"/>
              </a:rPr>
              <a:t> patients &amp; caregivers.</a:t>
            </a:r>
          </a:p>
          <a:p>
            <a:pPr lvl="1"/>
            <a:r>
              <a:rPr lang="en-US" sz="1800" b="1" i="0" dirty="0">
                <a:solidFill>
                  <a:srgbClr val="1A1A1A"/>
                </a:solidFill>
                <a:effectLst/>
                <a:latin typeface="Libre Franklin" pitchFamily="2" charset="0"/>
              </a:rPr>
              <a:t>Advocate:</a:t>
            </a:r>
            <a:r>
              <a:rPr lang="en-US" sz="1800" b="0" i="0" dirty="0">
                <a:solidFill>
                  <a:srgbClr val="1A1A1A"/>
                </a:solidFill>
                <a:effectLst/>
                <a:latin typeface="Libre Franklin" pitchFamily="2" charset="0"/>
              </a:rPr>
              <a:t> for policies that improve treatment and extend life for kidney disease patients – always defending </a:t>
            </a:r>
            <a:r>
              <a:rPr lang="en-US" sz="1800" b="0" i="0">
                <a:solidFill>
                  <a:srgbClr val="1A1A1A"/>
                </a:solidFill>
                <a:effectLst/>
                <a:latin typeface="Libre Franklin" pitchFamily="2" charset="0"/>
              </a:rPr>
              <a:t>patient choice.</a:t>
            </a:r>
            <a:endParaRPr lang="en-US" sz="1800" dirty="0"/>
          </a:p>
          <a:p>
            <a:endParaRPr lang="en-US" dirty="0"/>
          </a:p>
          <a:p>
            <a:pPr marL="457200" lvl="1" indent="0">
              <a:buNone/>
            </a:pPr>
            <a:endParaRPr lang="en-US" dirty="0"/>
          </a:p>
        </p:txBody>
      </p:sp>
    </p:spTree>
    <p:extLst>
      <p:ext uri="{BB962C8B-B14F-4D97-AF65-F5344CB8AC3E}">
        <p14:creationId xmlns:p14="http://schemas.microsoft.com/office/powerpoint/2010/main" val="20819055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B81A8B-06E9-D4BF-23E2-4B1960E2985B}"/>
              </a:ext>
            </a:extLst>
          </p:cNvPr>
          <p:cNvSpPr>
            <a:spLocks noGrp="1"/>
          </p:cNvSpPr>
          <p:nvPr>
            <p:ph type="title"/>
          </p:nvPr>
        </p:nvSpPr>
        <p:spPr>
          <a:xfrm>
            <a:off x="677334" y="609600"/>
            <a:ext cx="8596668" cy="1320800"/>
          </a:xfrm>
        </p:spPr>
        <p:txBody>
          <a:bodyPr anchor="t">
            <a:normAutofit/>
          </a:bodyPr>
          <a:lstStyle/>
          <a:p>
            <a:r>
              <a:rPr lang="en-US" dirty="0"/>
              <a:t>Medicare and ESRD</a:t>
            </a:r>
          </a:p>
        </p:txBody>
      </p:sp>
      <p:sp>
        <p:nvSpPr>
          <p:cNvPr id="3" name="Content Placeholder 2">
            <a:extLst>
              <a:ext uri="{FF2B5EF4-FFF2-40B4-BE49-F238E27FC236}">
                <a16:creationId xmlns:a16="http://schemas.microsoft.com/office/drawing/2014/main" id="{1FB9C219-00D2-FFA4-8F1C-97661D928E9A}"/>
              </a:ext>
            </a:extLst>
          </p:cNvPr>
          <p:cNvSpPr>
            <a:spLocks noGrp="1"/>
          </p:cNvSpPr>
          <p:nvPr>
            <p:ph idx="1"/>
          </p:nvPr>
        </p:nvSpPr>
        <p:spPr>
          <a:xfrm>
            <a:off x="677334" y="1586204"/>
            <a:ext cx="5418666" cy="4275656"/>
          </a:xfrm>
        </p:spPr>
        <p:txBody>
          <a:bodyPr>
            <a:normAutofit fontScale="92500" lnSpcReduction="10000"/>
          </a:bodyPr>
          <a:lstStyle/>
          <a:p>
            <a:pPr>
              <a:lnSpc>
                <a:spcPct val="90000"/>
              </a:lnSpc>
            </a:pPr>
            <a:r>
              <a:rPr lang="en-US" sz="1700" dirty="0"/>
              <a:t>Medicare covers ESRD services regardless of patient age.</a:t>
            </a:r>
          </a:p>
          <a:p>
            <a:pPr>
              <a:lnSpc>
                <a:spcPct val="90000"/>
              </a:lnSpc>
            </a:pPr>
            <a:r>
              <a:rPr lang="en-US" sz="1700" dirty="0"/>
              <a:t>ESRD accounts for 1% of Medicare patients but 7% of costs. </a:t>
            </a:r>
          </a:p>
          <a:p>
            <a:pPr>
              <a:lnSpc>
                <a:spcPct val="90000"/>
              </a:lnSpc>
            </a:pPr>
            <a:r>
              <a:rPr lang="en-US" sz="1700" dirty="0"/>
              <a:t>Payment:</a:t>
            </a:r>
          </a:p>
          <a:p>
            <a:pPr lvl="1">
              <a:lnSpc>
                <a:spcPct val="90000"/>
              </a:lnSpc>
              <a:buFont typeface="Courier New" panose="02070309020205020404" pitchFamily="49" charset="0"/>
              <a:buChar char="o"/>
            </a:pPr>
            <a:r>
              <a:rPr lang="en-US" b="1" dirty="0"/>
              <a:t>Medicare bundle</a:t>
            </a:r>
            <a:r>
              <a:rPr lang="en-US" dirty="0"/>
              <a:t>—costs of dialysis treatments, medications, labs and supplies are paid to the clinic or provider by Medicare Part B in one payment rather than a separate payment for each item.</a:t>
            </a:r>
          </a:p>
          <a:p>
            <a:pPr lvl="1">
              <a:lnSpc>
                <a:spcPct val="90000"/>
              </a:lnSpc>
              <a:buFont typeface="Courier New" panose="02070309020205020404" pitchFamily="49" charset="0"/>
              <a:buChar char="o"/>
            </a:pPr>
            <a:r>
              <a:rPr lang="en-US" b="1" dirty="0"/>
              <a:t>ESRD Treatment Choices (ETC) model</a:t>
            </a:r>
            <a:r>
              <a:rPr lang="en-US" dirty="0"/>
              <a:t>—mandatory participation for 1/3 of providers, designed to encourage home dialysis and kidney transplants for people with ESRD, first CMMI model to incorporate health equity into provider performance scoring and payment incentives.</a:t>
            </a:r>
          </a:p>
          <a:p>
            <a:pPr lvl="2">
              <a:lnSpc>
                <a:spcPct val="90000"/>
              </a:lnSpc>
              <a:buFont typeface="Wingdings" panose="05000000000000000000" pitchFamily="2" charset="2"/>
              <a:buChar char="§"/>
            </a:pPr>
            <a:r>
              <a:rPr lang="en-US" sz="1600" dirty="0"/>
              <a:t>Approximately 130,000 Medicare beneficiaries are attributed to the ETC Model(3,600 dialysis facilities and 3,400 clinicians).</a:t>
            </a:r>
          </a:p>
          <a:p>
            <a:pPr lvl="2">
              <a:lnSpc>
                <a:spcPct val="90000"/>
              </a:lnSpc>
              <a:buFont typeface="Courier New" panose="02070309020205020404" pitchFamily="49" charset="0"/>
              <a:buChar char="o"/>
            </a:pPr>
            <a:endParaRPr lang="en-US" dirty="0"/>
          </a:p>
          <a:p>
            <a:pPr lvl="2">
              <a:lnSpc>
                <a:spcPct val="90000"/>
              </a:lnSpc>
            </a:pPr>
            <a:endParaRPr lang="en-US" dirty="0"/>
          </a:p>
        </p:txBody>
      </p:sp>
      <p:pic>
        <p:nvPicPr>
          <p:cNvPr id="4" name="Picture 3">
            <a:extLst>
              <a:ext uri="{FF2B5EF4-FFF2-40B4-BE49-F238E27FC236}">
                <a16:creationId xmlns:a16="http://schemas.microsoft.com/office/drawing/2014/main" id="{86CF10B8-553A-9370-7090-0F2CEE2B050E}"/>
              </a:ext>
            </a:extLst>
          </p:cNvPr>
          <p:cNvPicPr>
            <a:picLocks noChangeAspect="1"/>
          </p:cNvPicPr>
          <p:nvPr/>
        </p:nvPicPr>
        <p:blipFill>
          <a:blip r:embed="rId2"/>
          <a:stretch>
            <a:fillRect/>
          </a:stretch>
        </p:blipFill>
        <p:spPr>
          <a:xfrm>
            <a:off x="7011147" y="1312537"/>
            <a:ext cx="1937139" cy="1937139"/>
          </a:xfrm>
          <a:prstGeom prst="rect">
            <a:avLst/>
          </a:prstGeom>
        </p:spPr>
      </p:pic>
      <p:pic>
        <p:nvPicPr>
          <p:cNvPr id="1026" name="Picture 2">
            <a:extLst>
              <a:ext uri="{FF2B5EF4-FFF2-40B4-BE49-F238E27FC236}">
                <a16:creationId xmlns:a16="http://schemas.microsoft.com/office/drawing/2014/main" id="{8661A5D3-B6BE-92F1-224B-368AC9C1E6F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4977" y="3608324"/>
            <a:ext cx="3362325" cy="1171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1096271"/>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f695447e-dcab-4201-b6d4-9a6c9a18ca9c" xsi:nil="true"/>
    <lcf76f155ced4ddcb4097134ff3c332f xmlns="a5ec7bdb-4640-4ce8-bdb9-aaf32c714275">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782797039E10F4B877B1785F1083F48" ma:contentTypeVersion="18" ma:contentTypeDescription="Create a new document." ma:contentTypeScope="" ma:versionID="0cce6f2e033c630cd7d46d1152b75b0b">
  <xsd:schema xmlns:xsd="http://www.w3.org/2001/XMLSchema" xmlns:xs="http://www.w3.org/2001/XMLSchema" xmlns:p="http://schemas.microsoft.com/office/2006/metadata/properties" xmlns:ns2="a5ec7bdb-4640-4ce8-bdb9-aaf32c714275" xmlns:ns3="f695447e-dcab-4201-b6d4-9a6c9a18ca9c" targetNamespace="http://schemas.microsoft.com/office/2006/metadata/properties" ma:root="true" ma:fieldsID="c8d3157bdf1cfc5f5c35b556cf60280c" ns2:_="" ns3:_="">
    <xsd:import namespace="a5ec7bdb-4640-4ce8-bdb9-aaf32c714275"/>
    <xsd:import namespace="f695447e-dcab-4201-b6d4-9a6c9a18ca9c"/>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LengthInSeconds" minOccurs="0"/>
                <xsd:element ref="ns2:MediaServiceAutoKeyPoints" minOccurs="0"/>
                <xsd:element ref="ns2:MediaServiceKeyPoints"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Location"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5ec7bdb-4640-4ce8-bdb9-aaf32c71427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9c190e5d-d177-4975-b4ef-fb844f368b86"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695447e-dcab-4201-b6d4-9a6c9a18ca9c"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51087f6d-bab2-4576-8bf9-71eecf17b314}" ma:internalName="TaxCatchAll" ma:showField="CatchAllData" ma:web="f695447e-dcab-4201-b6d4-9a6c9a18ca9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C949A6A-0D48-42BF-B429-EF6D15AA9B9E}">
  <ds:schemaRefs>
    <ds:schemaRef ds:uri="http://purl.org/dc/elements/1.1/"/>
    <ds:schemaRef ds:uri="http://schemas.microsoft.com/office/2006/documentManagement/types"/>
    <ds:schemaRef ds:uri="a5ec7bdb-4640-4ce8-bdb9-aaf32c714275"/>
    <ds:schemaRef ds:uri="http://www.w3.org/XML/1998/namespace"/>
    <ds:schemaRef ds:uri="f695447e-dcab-4201-b6d4-9a6c9a18ca9c"/>
    <ds:schemaRef ds:uri="http://purl.org/dc/terms/"/>
    <ds:schemaRef ds:uri="http://schemas.microsoft.com/office/infopath/2007/PartnerControls"/>
    <ds:schemaRef ds:uri="http://schemas.openxmlformats.org/package/2006/metadata/core-properties"/>
    <ds:schemaRef ds:uri="http://schemas.microsoft.com/office/2006/metadata/properties"/>
    <ds:schemaRef ds:uri="http://purl.org/dc/dcmitype/"/>
  </ds:schemaRefs>
</ds:datastoreItem>
</file>

<file path=customXml/itemProps2.xml><?xml version="1.0" encoding="utf-8"?>
<ds:datastoreItem xmlns:ds="http://schemas.openxmlformats.org/officeDocument/2006/customXml" ds:itemID="{EF4B0FB9-59E7-440A-9EF3-BACE22BA073E}">
  <ds:schemaRefs>
    <ds:schemaRef ds:uri="http://schemas.microsoft.com/sharepoint/v3/contenttype/forms"/>
  </ds:schemaRefs>
</ds:datastoreItem>
</file>

<file path=customXml/itemProps3.xml><?xml version="1.0" encoding="utf-8"?>
<ds:datastoreItem xmlns:ds="http://schemas.openxmlformats.org/officeDocument/2006/customXml" ds:itemID="{BB81C224-EA31-45F2-98C2-DAD34BDE068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5ec7bdb-4640-4ce8-bdb9-aaf32c714275"/>
    <ds:schemaRef ds:uri="f695447e-dcab-4201-b6d4-9a6c9a18ca9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4723</TotalTime>
  <Words>632</Words>
  <Application>Microsoft Macintosh PowerPoint</Application>
  <PresentationFormat>Widescreen</PresentationFormat>
  <Paragraphs>67</Paragraphs>
  <Slides>11</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11</vt:i4>
      </vt:variant>
    </vt:vector>
  </HeadingPairs>
  <TitlesOfParts>
    <vt:vector size="20" baseType="lpstr">
      <vt:lpstr>Arial</vt:lpstr>
      <vt:lpstr>Calibri</vt:lpstr>
      <vt:lpstr>Courier New</vt:lpstr>
      <vt:lpstr>Libre Franklin</vt:lpstr>
      <vt:lpstr>Symbol</vt:lpstr>
      <vt:lpstr>Trebuchet MS</vt:lpstr>
      <vt:lpstr>Wingdings</vt:lpstr>
      <vt:lpstr>Wingdings 3</vt:lpstr>
      <vt:lpstr>Facet</vt:lpstr>
      <vt:lpstr>Empowering Patients with Home Dialysis</vt:lpstr>
      <vt:lpstr>Speakers</vt:lpstr>
      <vt:lpstr>Congressional Kidney Caucus</vt:lpstr>
      <vt:lpstr>Congressional Letter on AKI</vt:lpstr>
      <vt:lpstr>Home Dialysis</vt:lpstr>
      <vt:lpstr>Barriers to Home Dialysis </vt:lpstr>
      <vt:lpstr>Provider’s Role</vt:lpstr>
      <vt:lpstr>American Association of Kidney Patients </vt:lpstr>
      <vt:lpstr>Medicare and ESRD</vt:lpstr>
      <vt:lpstr>Congress’s Role</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Alliance for Home Dialysis</dc:title>
  <dc:creator>Margaret French</dc:creator>
  <cp:lastModifiedBy>Margaret French</cp:lastModifiedBy>
  <cp:revision>8</cp:revision>
  <dcterms:created xsi:type="dcterms:W3CDTF">2023-09-18T17:05:08Z</dcterms:created>
  <dcterms:modified xsi:type="dcterms:W3CDTF">2023-12-06T16:29:03Z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0x010100B782797039E10F4B877B1785F1083F48</vt:lpwstr>
  </property>
  <property fmtid="{D5CDD505-2E9C-101B-9397-08002B2CF9AE}" pid="3" name="MediaServiceImageTags">
    <vt:lpwstr/>
  </property>
</Properties>
</file>